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9" r:id="rId3"/>
    <p:sldId id="258"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80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12392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02972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1740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290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9914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6760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147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2925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01773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5/26/2022</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6905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5/26/2022</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0680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3D10EE-E62A-2BA4-04A4-304964646DBB}"/>
              </a:ext>
            </a:extLst>
          </p:cNvPr>
          <p:cNvSpPr>
            <a:spLocks noGrp="1"/>
          </p:cNvSpPr>
          <p:nvPr>
            <p:ph type="ctrTitle"/>
          </p:nvPr>
        </p:nvSpPr>
        <p:spPr>
          <a:xfrm>
            <a:off x="7502924" y="1398850"/>
            <a:ext cx="3282152" cy="2030150"/>
          </a:xfrm>
        </p:spPr>
        <p:txBody>
          <a:bodyPr>
            <a:noAutofit/>
          </a:bodyPr>
          <a:lstStyle/>
          <a:p>
            <a:r>
              <a:rPr lang="en-GB" sz="3600" dirty="0"/>
              <a:t>The Mindset of a Witness</a:t>
            </a:r>
          </a:p>
        </p:txBody>
      </p:sp>
      <p:sp>
        <p:nvSpPr>
          <p:cNvPr id="3" name="Subtitle 2">
            <a:extLst>
              <a:ext uri="{FF2B5EF4-FFF2-40B4-BE49-F238E27FC236}">
                <a16:creationId xmlns:a16="http://schemas.microsoft.com/office/drawing/2014/main" id="{5053DAB8-CBC8-E56D-083B-256E0D9EB59D}"/>
              </a:ext>
            </a:extLst>
          </p:cNvPr>
          <p:cNvSpPr>
            <a:spLocks noGrp="1"/>
          </p:cNvSpPr>
          <p:nvPr>
            <p:ph type="subTitle" idx="1"/>
          </p:nvPr>
        </p:nvSpPr>
        <p:spPr>
          <a:xfrm>
            <a:off x="7569536" y="3712101"/>
            <a:ext cx="3148928" cy="732541"/>
          </a:xfrm>
        </p:spPr>
        <p:txBody>
          <a:bodyPr>
            <a:normAutofit/>
          </a:bodyPr>
          <a:lstStyle/>
          <a:p>
            <a:r>
              <a:rPr lang="en-GB" b="1" dirty="0"/>
              <a:t>7 Sundays of being a witness for Jesus</a:t>
            </a:r>
          </a:p>
        </p:txBody>
      </p:sp>
      <p:pic>
        <p:nvPicPr>
          <p:cNvPr id="19" name="Picture 3">
            <a:extLst>
              <a:ext uri="{FF2B5EF4-FFF2-40B4-BE49-F238E27FC236}">
                <a16:creationId xmlns:a16="http://schemas.microsoft.com/office/drawing/2014/main" id="{EB9F1E71-B87A-F439-024B-9637E4524BBD}"/>
              </a:ext>
            </a:extLst>
          </p:cNvPr>
          <p:cNvPicPr>
            <a:picLocks noChangeAspect="1"/>
          </p:cNvPicPr>
          <p:nvPr/>
        </p:nvPicPr>
        <p:blipFill rotWithShape="1">
          <a:blip r:embed="rId2"/>
          <a:srcRect l="19309" r="17802" b="-1"/>
          <a:stretch/>
        </p:blipFill>
        <p:spPr>
          <a:xfrm>
            <a:off x="20" y="10"/>
            <a:ext cx="6095980" cy="6857989"/>
          </a:xfrm>
          <a:prstGeom prst="rect">
            <a:avLst/>
          </a:prstGeom>
        </p:spPr>
      </p:pic>
      <p:grpSp>
        <p:nvGrpSpPr>
          <p:cNvPr id="20" name="Group 12">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4550150"/>
            <a:ext cx="867485" cy="115439"/>
            <a:chOff x="8910933" y="1861308"/>
            <a:chExt cx="867485" cy="115439"/>
          </a:xfrm>
        </p:grpSpPr>
        <p:sp>
          <p:nvSpPr>
            <p:cNvPr id="14" name="Rectangle 13">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38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46" name="Rectangle 45">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47" name="Straight Connector 46">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50" name="Rectangle 49">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8124" y="1028700"/>
            <a:ext cx="4035752"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512050"/>
            <a:ext cx="867485" cy="115439"/>
            <a:chOff x="8910933" y="1861308"/>
            <a:chExt cx="867485" cy="115439"/>
          </a:xfrm>
        </p:grpSpPr>
        <p:sp>
          <p:nvSpPr>
            <p:cNvPr id="55" name="Rectangle 54">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55">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56">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FFD849E-F337-B6C3-D564-08B6F84F4EE7}"/>
              </a:ext>
            </a:extLst>
          </p:cNvPr>
          <p:cNvSpPr>
            <a:spLocks noGrp="1"/>
          </p:cNvSpPr>
          <p:nvPr>
            <p:ph type="title"/>
          </p:nvPr>
        </p:nvSpPr>
        <p:spPr>
          <a:xfrm>
            <a:off x="4454924" y="1028700"/>
            <a:ext cx="3282152" cy="2362200"/>
          </a:xfrm>
        </p:spPr>
        <p:txBody>
          <a:bodyPr vert="horz" lIns="91440" tIns="45720" rIns="91440" bIns="45720" rtlCol="0" anchor="b">
            <a:noAutofit/>
          </a:bodyPr>
          <a:lstStyle/>
          <a:p>
            <a:pPr algn="ctr"/>
            <a:r>
              <a:rPr lang="en-US" sz="3600" b="1" kern="1200" cap="all" spc="390" baseline="0" dirty="0">
                <a:solidFill>
                  <a:schemeClr val="tx2"/>
                </a:solidFill>
                <a:latin typeface="+mj-lt"/>
                <a:ea typeface="+mj-ea"/>
                <a:cs typeface="+mj-cs"/>
              </a:rPr>
              <a:t>The mindset of a witness</a:t>
            </a:r>
          </a:p>
        </p:txBody>
      </p:sp>
      <p:pic>
        <p:nvPicPr>
          <p:cNvPr id="9" name="Content Placeholder 8">
            <a:extLst>
              <a:ext uri="{FF2B5EF4-FFF2-40B4-BE49-F238E27FC236}">
                <a16:creationId xmlns:a16="http://schemas.microsoft.com/office/drawing/2014/main" id="{91368742-B9DD-98FB-91B8-2E25C6C363BB}"/>
              </a:ext>
            </a:extLst>
          </p:cNvPr>
          <p:cNvPicPr>
            <a:picLocks noGrp="1" noChangeAspect="1"/>
          </p:cNvPicPr>
          <p:nvPr>
            <p:ph sz="half" idx="1"/>
          </p:nvPr>
        </p:nvPicPr>
        <p:blipFill>
          <a:blip r:embed="rId2"/>
          <a:stretch>
            <a:fillRect/>
          </a:stretch>
        </p:blipFill>
        <p:spPr>
          <a:xfrm>
            <a:off x="65877" y="196159"/>
            <a:ext cx="4225820" cy="6462207"/>
          </a:xfrm>
          <a:prstGeom prst="rect">
            <a:avLst/>
          </a:prstGeom>
        </p:spPr>
      </p:pic>
      <p:pic>
        <p:nvPicPr>
          <p:cNvPr id="38" name="Content Placeholder 37">
            <a:extLst>
              <a:ext uri="{FF2B5EF4-FFF2-40B4-BE49-F238E27FC236}">
                <a16:creationId xmlns:a16="http://schemas.microsoft.com/office/drawing/2014/main" id="{FFEAA762-4532-C8CF-DAE6-AB39F499C19C}"/>
              </a:ext>
            </a:extLst>
          </p:cNvPr>
          <p:cNvPicPr>
            <a:picLocks noGrp="1" noChangeAspect="1"/>
          </p:cNvPicPr>
          <p:nvPr>
            <p:ph sz="half" idx="2"/>
          </p:nvPr>
        </p:nvPicPr>
        <p:blipFill>
          <a:blip r:embed="rId3"/>
          <a:stretch>
            <a:fillRect/>
          </a:stretch>
        </p:blipFill>
        <p:spPr>
          <a:xfrm>
            <a:off x="8113876" y="196159"/>
            <a:ext cx="3697124" cy="6462207"/>
          </a:xfrm>
          <a:prstGeom prst="rect">
            <a:avLst/>
          </a:prstGeom>
        </p:spPr>
      </p:pic>
    </p:spTree>
    <p:extLst>
      <p:ext uri="{BB962C8B-B14F-4D97-AF65-F5344CB8AC3E}">
        <p14:creationId xmlns:p14="http://schemas.microsoft.com/office/powerpoint/2010/main" val="232642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742D-244C-CA3B-C680-51BAC5AFAAF0}"/>
              </a:ext>
            </a:extLst>
          </p:cNvPr>
          <p:cNvSpPr>
            <a:spLocks noGrp="1"/>
          </p:cNvSpPr>
          <p:nvPr>
            <p:ph type="title"/>
          </p:nvPr>
        </p:nvSpPr>
        <p:spPr>
          <a:xfrm>
            <a:off x="1028700" y="83977"/>
            <a:ext cx="10134600" cy="783771"/>
          </a:xfrm>
        </p:spPr>
        <p:txBody>
          <a:bodyPr>
            <a:noAutofit/>
          </a:bodyPr>
          <a:lstStyle/>
          <a:p>
            <a:r>
              <a:rPr lang="en-GB" sz="4800" b="1" u="sng" dirty="0"/>
              <a:t>Reading – Acts 8:1-8 TLB</a:t>
            </a:r>
          </a:p>
        </p:txBody>
      </p:sp>
      <p:sp>
        <p:nvSpPr>
          <p:cNvPr id="3" name="Content Placeholder 2">
            <a:extLst>
              <a:ext uri="{FF2B5EF4-FFF2-40B4-BE49-F238E27FC236}">
                <a16:creationId xmlns:a16="http://schemas.microsoft.com/office/drawing/2014/main" id="{03BC4045-F425-CDCE-DD4F-4FCA7FC97199}"/>
              </a:ext>
            </a:extLst>
          </p:cNvPr>
          <p:cNvSpPr>
            <a:spLocks noGrp="1"/>
          </p:cNvSpPr>
          <p:nvPr>
            <p:ph idx="1"/>
          </p:nvPr>
        </p:nvSpPr>
        <p:spPr>
          <a:xfrm>
            <a:off x="279917" y="755780"/>
            <a:ext cx="11691259" cy="6102220"/>
          </a:xfrm>
        </p:spPr>
        <p:txBody>
          <a:bodyPr>
            <a:normAutofit fontScale="92500"/>
          </a:bodyPr>
          <a:lstStyle/>
          <a:p>
            <a:pPr algn="l"/>
            <a:r>
              <a:rPr lang="en-GB" sz="3000" b="0" i="0" dirty="0">
                <a:solidFill>
                  <a:srgbClr val="000000"/>
                </a:solidFill>
                <a:effectLst/>
              </a:rPr>
              <a:t>“Paul was in complete agreement with the killing of Stephen.</a:t>
            </a:r>
          </a:p>
          <a:p>
            <a:pPr algn="l"/>
            <a:r>
              <a:rPr lang="en-GB" sz="3000" b="0" i="0" dirty="0">
                <a:solidFill>
                  <a:srgbClr val="000000"/>
                </a:solidFill>
                <a:effectLst/>
              </a:rPr>
              <a:t>And </a:t>
            </a:r>
            <a:r>
              <a:rPr lang="en-GB" sz="3000" b="1" i="0" dirty="0">
                <a:solidFill>
                  <a:srgbClr val="000000"/>
                </a:solidFill>
                <a:effectLst/>
              </a:rPr>
              <a:t>a great wave of persecution of the believers </a:t>
            </a:r>
            <a:r>
              <a:rPr lang="en-GB" sz="3000" b="0" i="0" dirty="0">
                <a:solidFill>
                  <a:srgbClr val="000000"/>
                </a:solidFill>
                <a:effectLst/>
              </a:rPr>
              <a:t>began that day, sweeping over the church in Jerusalem, and everyone except the apostles fled into Judea and Samaria (But some godly Jews came and with great sorrow buried Stephen.) Paul was like a wild man, going everywhere to devastate the believers, even entering private homes and dragging out men and women alike and jailing them.</a:t>
            </a:r>
          </a:p>
          <a:p>
            <a:pPr algn="l"/>
            <a:r>
              <a:rPr lang="en-GB" sz="3000" b="0" i="0" dirty="0">
                <a:solidFill>
                  <a:srgbClr val="000000"/>
                </a:solidFill>
                <a:effectLst/>
              </a:rPr>
              <a:t>But the </a:t>
            </a:r>
            <a:r>
              <a:rPr lang="en-GB" sz="3000" b="1" i="0" dirty="0">
                <a:solidFill>
                  <a:srgbClr val="000000"/>
                </a:solidFill>
                <a:effectLst/>
              </a:rPr>
              <a:t>believers</a:t>
            </a:r>
            <a:r>
              <a:rPr lang="en-GB" sz="3000" b="1" baseline="30000" dirty="0">
                <a:solidFill>
                  <a:srgbClr val="000000"/>
                </a:solidFill>
              </a:rPr>
              <a:t> </a:t>
            </a:r>
            <a:r>
              <a:rPr lang="en-GB" sz="3000" b="1" i="0" dirty="0">
                <a:solidFill>
                  <a:srgbClr val="000000"/>
                </a:solidFill>
                <a:effectLst/>
              </a:rPr>
              <a:t>who had fled Jerusalem </a:t>
            </a:r>
            <a:r>
              <a:rPr lang="en-GB" sz="3000" b="0" i="0" dirty="0">
                <a:solidFill>
                  <a:srgbClr val="000000"/>
                </a:solidFill>
                <a:effectLst/>
              </a:rPr>
              <a:t>went everywhere </a:t>
            </a:r>
            <a:r>
              <a:rPr lang="en-GB" sz="3000" b="1" i="0" dirty="0">
                <a:solidFill>
                  <a:srgbClr val="000000"/>
                </a:solidFill>
                <a:effectLst/>
              </a:rPr>
              <a:t>preaching the Good News about Jesus</a:t>
            </a:r>
            <a:r>
              <a:rPr lang="en-GB" sz="3000" b="0" i="0" dirty="0">
                <a:solidFill>
                  <a:srgbClr val="000000"/>
                </a:solidFill>
                <a:effectLst/>
              </a:rPr>
              <a:t>! Philip, for instance, went to the city of Samaria and told the people there about Christ. </a:t>
            </a:r>
            <a:r>
              <a:rPr lang="en-GB" sz="3000" b="1" i="0" dirty="0">
                <a:solidFill>
                  <a:srgbClr val="000000"/>
                </a:solidFill>
                <a:effectLst/>
              </a:rPr>
              <a:t>Crowds listened intently to what he had to say because of the miracles he did</a:t>
            </a:r>
            <a:r>
              <a:rPr lang="en-GB" sz="3000" b="0" i="0" dirty="0">
                <a:solidFill>
                  <a:srgbClr val="000000"/>
                </a:solidFill>
                <a:effectLst/>
              </a:rPr>
              <a:t>.</a:t>
            </a:r>
            <a:r>
              <a:rPr lang="en-GB" sz="3000" b="1" i="0" baseline="30000" dirty="0">
                <a:solidFill>
                  <a:srgbClr val="000000"/>
                </a:solidFill>
                <a:effectLst/>
              </a:rPr>
              <a:t> </a:t>
            </a:r>
            <a:r>
              <a:rPr lang="en-GB" sz="3000" b="0" i="0" dirty="0">
                <a:solidFill>
                  <a:srgbClr val="000000"/>
                </a:solidFill>
                <a:effectLst/>
              </a:rPr>
              <a:t>Many evil spirits were cast out, screaming as they left their victims, and many who were paralyzed or lame were healed, </a:t>
            </a:r>
            <a:r>
              <a:rPr lang="en-GB" sz="3000" b="1" i="0" dirty="0">
                <a:solidFill>
                  <a:srgbClr val="000000"/>
                </a:solidFill>
                <a:effectLst/>
              </a:rPr>
              <a:t>so there was much joy in that city</a:t>
            </a:r>
            <a:r>
              <a:rPr lang="en-GB" sz="3000" b="0" i="0" dirty="0">
                <a:solidFill>
                  <a:srgbClr val="000000"/>
                </a:solidFill>
                <a:effectLst/>
              </a:rPr>
              <a:t>!”</a:t>
            </a:r>
          </a:p>
          <a:p>
            <a:endParaRPr lang="en-GB" dirty="0"/>
          </a:p>
        </p:txBody>
      </p:sp>
    </p:spTree>
    <p:extLst>
      <p:ext uri="{BB962C8B-B14F-4D97-AF65-F5344CB8AC3E}">
        <p14:creationId xmlns:p14="http://schemas.microsoft.com/office/powerpoint/2010/main" val="25998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EBDA-1D69-6A58-9FCC-66C38FB08D42}"/>
              </a:ext>
            </a:extLst>
          </p:cNvPr>
          <p:cNvSpPr>
            <a:spLocks noGrp="1"/>
          </p:cNvSpPr>
          <p:nvPr>
            <p:ph type="title"/>
          </p:nvPr>
        </p:nvSpPr>
        <p:spPr>
          <a:xfrm>
            <a:off x="886408" y="300135"/>
            <a:ext cx="10134600" cy="629039"/>
          </a:xfrm>
        </p:spPr>
        <p:txBody>
          <a:bodyPr>
            <a:noAutofit/>
          </a:bodyPr>
          <a:lstStyle/>
          <a:p>
            <a:pPr algn="ctr"/>
            <a:r>
              <a:rPr lang="en-GB" sz="4800" b="1" u="sng"/>
              <a:t>Reading – 1 Corinthians 9: 16-23 MSG</a:t>
            </a:r>
            <a:endParaRPr lang="en-GB" sz="4800" b="1" u="sng" dirty="0"/>
          </a:p>
        </p:txBody>
      </p:sp>
      <p:sp>
        <p:nvSpPr>
          <p:cNvPr id="3" name="Content Placeholder 2">
            <a:extLst>
              <a:ext uri="{FF2B5EF4-FFF2-40B4-BE49-F238E27FC236}">
                <a16:creationId xmlns:a16="http://schemas.microsoft.com/office/drawing/2014/main" id="{2E23021C-FF12-5234-AD80-454308B51098}"/>
              </a:ext>
            </a:extLst>
          </p:cNvPr>
          <p:cNvSpPr>
            <a:spLocks noGrp="1"/>
          </p:cNvSpPr>
          <p:nvPr>
            <p:ph idx="1"/>
          </p:nvPr>
        </p:nvSpPr>
        <p:spPr>
          <a:xfrm>
            <a:off x="326571" y="905070"/>
            <a:ext cx="11538858" cy="5676899"/>
          </a:xfrm>
        </p:spPr>
        <p:txBody>
          <a:bodyPr>
            <a:noAutofit/>
          </a:bodyPr>
          <a:lstStyle/>
          <a:p>
            <a:r>
              <a:rPr lang="en-GB" sz="3200" b="0" i="0" dirty="0">
                <a:solidFill>
                  <a:srgbClr val="000000"/>
                </a:solidFill>
                <a:effectLst/>
              </a:rPr>
              <a:t>“Even though I am free of the demands and expectations of everyone, </a:t>
            </a:r>
            <a:r>
              <a:rPr lang="en-GB" sz="3200" b="1" i="0" dirty="0">
                <a:solidFill>
                  <a:srgbClr val="000000"/>
                </a:solidFill>
                <a:effectLst/>
              </a:rPr>
              <a:t>I have voluntarily become a servant to any and all in order to reach a wide range of people</a:t>
            </a:r>
            <a:r>
              <a:rPr lang="en-GB" sz="3200" b="0" i="0" dirty="0">
                <a:solidFill>
                  <a:srgbClr val="000000"/>
                </a:solidFill>
                <a:effectLst/>
              </a:rPr>
              <a:t>: religious, nonreligious, meticulous moralists, loose-living immoralists, the defeated, the demoralized—whoever. </a:t>
            </a:r>
            <a:r>
              <a:rPr lang="en-GB" sz="3200" b="1" i="0" dirty="0">
                <a:solidFill>
                  <a:srgbClr val="000000"/>
                </a:solidFill>
                <a:effectLst/>
              </a:rPr>
              <a:t>I didn’t take on their way of life</a:t>
            </a:r>
            <a:r>
              <a:rPr lang="en-GB" sz="3200" b="0" i="0" dirty="0">
                <a:solidFill>
                  <a:srgbClr val="000000"/>
                </a:solidFill>
                <a:effectLst/>
              </a:rPr>
              <a:t>. </a:t>
            </a:r>
            <a:r>
              <a:rPr lang="en-GB" sz="3200" b="1" i="0" dirty="0">
                <a:solidFill>
                  <a:srgbClr val="000000"/>
                </a:solidFill>
                <a:effectLst/>
              </a:rPr>
              <a:t>I kept my bearings in Christ—but I entered their world and tried to experience things from their point of view.</a:t>
            </a:r>
            <a:r>
              <a:rPr lang="en-GB" sz="3200" b="0" i="0" dirty="0">
                <a:solidFill>
                  <a:srgbClr val="000000"/>
                </a:solidFill>
                <a:effectLst/>
              </a:rPr>
              <a:t> I’ve become just about </a:t>
            </a:r>
            <a:r>
              <a:rPr lang="en-GB" sz="3200" b="1" i="0" dirty="0">
                <a:solidFill>
                  <a:srgbClr val="000000"/>
                </a:solidFill>
                <a:effectLst/>
              </a:rPr>
              <a:t>every sort of servant</a:t>
            </a:r>
            <a:r>
              <a:rPr lang="en-GB" sz="3200" b="0" i="0" dirty="0">
                <a:solidFill>
                  <a:srgbClr val="000000"/>
                </a:solidFill>
                <a:effectLst/>
              </a:rPr>
              <a:t> there is in </a:t>
            </a:r>
            <a:r>
              <a:rPr lang="en-GB" sz="3200" b="1" i="0" dirty="0">
                <a:solidFill>
                  <a:srgbClr val="000000"/>
                </a:solidFill>
                <a:effectLst/>
              </a:rPr>
              <a:t>my attempts to lead those I meet into a God-saved life</a:t>
            </a:r>
            <a:r>
              <a:rPr lang="en-GB" sz="3200" b="0" i="0" dirty="0">
                <a:solidFill>
                  <a:srgbClr val="000000"/>
                </a:solidFill>
                <a:effectLst/>
              </a:rPr>
              <a:t>. I did all this because of the Message. </a:t>
            </a:r>
            <a:r>
              <a:rPr lang="en-GB" sz="3200" b="1" i="0" dirty="0">
                <a:solidFill>
                  <a:srgbClr val="000000"/>
                </a:solidFill>
                <a:effectLst/>
              </a:rPr>
              <a:t>I didn’t just want to talk about it; I wanted to be </a:t>
            </a:r>
            <a:r>
              <a:rPr lang="en-GB" sz="3200" b="1" i="1" dirty="0">
                <a:solidFill>
                  <a:srgbClr val="000000"/>
                </a:solidFill>
                <a:effectLst/>
              </a:rPr>
              <a:t>in</a:t>
            </a:r>
            <a:r>
              <a:rPr lang="en-GB" sz="3200" b="1" i="0" dirty="0">
                <a:solidFill>
                  <a:srgbClr val="000000"/>
                </a:solidFill>
                <a:effectLst/>
              </a:rPr>
              <a:t> on it!”</a:t>
            </a:r>
            <a:endParaRPr lang="en-GB" sz="3200" b="1" dirty="0"/>
          </a:p>
        </p:txBody>
      </p:sp>
    </p:spTree>
    <p:extLst>
      <p:ext uri="{BB962C8B-B14F-4D97-AF65-F5344CB8AC3E}">
        <p14:creationId xmlns:p14="http://schemas.microsoft.com/office/powerpoint/2010/main" val="115501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05FB7726-C6A8-44D0-B179-A65DE454D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CA79669-85CF-4A8E-9B66-F63A5C5B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70D8B516-9CEB-4023-A965-76088D6D361F}"/>
              </a:ext>
            </a:extLst>
          </p:cNvPr>
          <p:cNvPicPr>
            <a:picLocks noGrp="1" noChangeAspect="1"/>
          </p:cNvPicPr>
          <p:nvPr>
            <p:ph sz="half" idx="2"/>
          </p:nvPr>
        </p:nvPicPr>
        <p:blipFill rotWithShape="1">
          <a:blip r:embed="rId2"/>
          <a:srcRect l="2046"/>
          <a:stretch/>
        </p:blipFill>
        <p:spPr>
          <a:xfrm>
            <a:off x="152399" y="152401"/>
            <a:ext cx="11887201" cy="6553200"/>
          </a:xfrm>
          <a:prstGeom prst="rect">
            <a:avLst/>
          </a:prstGeom>
        </p:spPr>
      </p:pic>
    </p:spTree>
    <p:extLst>
      <p:ext uri="{BB962C8B-B14F-4D97-AF65-F5344CB8AC3E}">
        <p14:creationId xmlns:p14="http://schemas.microsoft.com/office/powerpoint/2010/main" val="173651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9F5A-0B20-5701-0D75-74B8E7DD2728}"/>
              </a:ext>
            </a:extLst>
          </p:cNvPr>
          <p:cNvSpPr>
            <a:spLocks noGrp="1"/>
          </p:cNvSpPr>
          <p:nvPr>
            <p:ph type="title"/>
          </p:nvPr>
        </p:nvSpPr>
        <p:spPr>
          <a:xfrm>
            <a:off x="515516" y="296639"/>
            <a:ext cx="10134600" cy="619708"/>
          </a:xfrm>
        </p:spPr>
        <p:txBody>
          <a:bodyPr>
            <a:noAutofit/>
          </a:bodyPr>
          <a:lstStyle/>
          <a:p>
            <a:r>
              <a:rPr lang="en-GB" sz="4800" b="1" u="sng" dirty="0"/>
              <a:t>Developing a Witness Mindset</a:t>
            </a:r>
          </a:p>
        </p:txBody>
      </p:sp>
      <p:sp>
        <p:nvSpPr>
          <p:cNvPr id="3" name="Content Placeholder 2">
            <a:extLst>
              <a:ext uri="{FF2B5EF4-FFF2-40B4-BE49-F238E27FC236}">
                <a16:creationId xmlns:a16="http://schemas.microsoft.com/office/drawing/2014/main" id="{04BA555C-A2B5-4F49-24E1-CF1F5B7F3125}"/>
              </a:ext>
            </a:extLst>
          </p:cNvPr>
          <p:cNvSpPr>
            <a:spLocks noGrp="1"/>
          </p:cNvSpPr>
          <p:nvPr>
            <p:ph sz="half" idx="1"/>
          </p:nvPr>
        </p:nvSpPr>
        <p:spPr>
          <a:xfrm>
            <a:off x="373224" y="1082350"/>
            <a:ext cx="5798976" cy="5775649"/>
          </a:xfrm>
        </p:spPr>
        <p:txBody>
          <a:bodyPr>
            <a:normAutofit lnSpcReduction="10000"/>
          </a:bodyPr>
          <a:lstStyle/>
          <a:p>
            <a:r>
              <a:rPr lang="en-GB" sz="2400" dirty="0"/>
              <a:t>Intentionality – </a:t>
            </a:r>
            <a:r>
              <a:rPr lang="en-GB" sz="2400" b="1" i="0" dirty="0">
                <a:solidFill>
                  <a:srgbClr val="000000"/>
                </a:solidFill>
                <a:effectLst/>
              </a:rPr>
              <a:t>I have voluntarily become a servant to any and all in order to reach a wide range of people</a:t>
            </a:r>
          </a:p>
          <a:p>
            <a:r>
              <a:rPr lang="en-GB" sz="2400" i="0" dirty="0">
                <a:solidFill>
                  <a:srgbClr val="000000"/>
                </a:solidFill>
                <a:effectLst/>
              </a:rPr>
              <a:t>Identity</a:t>
            </a:r>
            <a:r>
              <a:rPr lang="en-GB" sz="2400" b="1" i="0" dirty="0">
                <a:solidFill>
                  <a:srgbClr val="000000"/>
                </a:solidFill>
                <a:effectLst/>
              </a:rPr>
              <a:t> - I didn’t take on their way of life</a:t>
            </a:r>
            <a:r>
              <a:rPr lang="en-GB" sz="2400" b="0" i="0" dirty="0">
                <a:solidFill>
                  <a:srgbClr val="000000"/>
                </a:solidFill>
                <a:effectLst/>
              </a:rPr>
              <a:t>. </a:t>
            </a:r>
            <a:r>
              <a:rPr lang="en-GB" sz="2400" b="1" i="0" dirty="0">
                <a:solidFill>
                  <a:srgbClr val="000000"/>
                </a:solidFill>
                <a:effectLst/>
              </a:rPr>
              <a:t>I kept my bearings in Christ</a:t>
            </a:r>
          </a:p>
          <a:p>
            <a:r>
              <a:rPr lang="en-GB" sz="2400" i="0" dirty="0">
                <a:solidFill>
                  <a:srgbClr val="000000"/>
                </a:solidFill>
                <a:effectLst/>
              </a:rPr>
              <a:t>Incarnation</a:t>
            </a:r>
            <a:r>
              <a:rPr lang="en-GB" sz="2400" b="1" i="0" dirty="0">
                <a:solidFill>
                  <a:srgbClr val="000000"/>
                </a:solidFill>
                <a:effectLst/>
              </a:rPr>
              <a:t> - but I entered their world and tried to experience things from their point of view.</a:t>
            </a:r>
          </a:p>
          <a:p>
            <a:r>
              <a:rPr lang="en-GB" sz="2400" dirty="0">
                <a:solidFill>
                  <a:srgbClr val="000000"/>
                </a:solidFill>
              </a:rPr>
              <a:t>Flexibility</a:t>
            </a:r>
            <a:r>
              <a:rPr lang="en-GB" sz="2400" b="1" dirty="0">
                <a:solidFill>
                  <a:srgbClr val="000000"/>
                </a:solidFill>
              </a:rPr>
              <a:t> – every sort of servant</a:t>
            </a:r>
          </a:p>
          <a:p>
            <a:r>
              <a:rPr lang="en-GB" sz="2400" dirty="0">
                <a:solidFill>
                  <a:srgbClr val="000000"/>
                </a:solidFill>
              </a:rPr>
              <a:t>Influence</a:t>
            </a:r>
            <a:r>
              <a:rPr lang="en-GB" sz="2400" b="1" dirty="0">
                <a:solidFill>
                  <a:srgbClr val="000000"/>
                </a:solidFill>
              </a:rPr>
              <a:t> - </a:t>
            </a:r>
            <a:r>
              <a:rPr lang="en-GB" sz="2400" b="1" i="0" dirty="0">
                <a:solidFill>
                  <a:srgbClr val="000000"/>
                </a:solidFill>
                <a:effectLst/>
              </a:rPr>
              <a:t>my attempts to lead those I meet into a God-saved life</a:t>
            </a:r>
            <a:endParaRPr lang="en-GB" sz="2400" b="1" dirty="0">
              <a:solidFill>
                <a:srgbClr val="000000"/>
              </a:solidFill>
            </a:endParaRPr>
          </a:p>
          <a:p>
            <a:r>
              <a:rPr lang="en-GB" sz="2400" i="0" dirty="0">
                <a:solidFill>
                  <a:srgbClr val="000000"/>
                </a:solidFill>
                <a:effectLst/>
              </a:rPr>
              <a:t>Integrity</a:t>
            </a:r>
            <a:r>
              <a:rPr lang="en-GB" sz="2400" b="1" i="0" dirty="0">
                <a:solidFill>
                  <a:srgbClr val="000000"/>
                </a:solidFill>
                <a:effectLst/>
              </a:rPr>
              <a:t> - I didn’t just want to talk about it; I wanted to be </a:t>
            </a:r>
            <a:r>
              <a:rPr lang="en-GB" sz="2400" b="1" i="1" dirty="0">
                <a:solidFill>
                  <a:srgbClr val="000000"/>
                </a:solidFill>
                <a:effectLst/>
              </a:rPr>
              <a:t>in</a:t>
            </a:r>
            <a:r>
              <a:rPr lang="en-GB" sz="2400" b="1" i="0" dirty="0">
                <a:solidFill>
                  <a:srgbClr val="000000"/>
                </a:solidFill>
                <a:effectLst/>
              </a:rPr>
              <a:t> on it!”</a:t>
            </a:r>
          </a:p>
          <a:p>
            <a:endParaRPr lang="en-GB" sz="2000" b="1" i="0" dirty="0">
              <a:solidFill>
                <a:srgbClr val="000000"/>
              </a:solidFill>
              <a:effectLst/>
            </a:endParaRPr>
          </a:p>
          <a:p>
            <a:endParaRPr lang="en-GB" sz="2000" b="1" i="0" dirty="0">
              <a:solidFill>
                <a:srgbClr val="000000"/>
              </a:solidFill>
              <a:effectLst/>
            </a:endParaRPr>
          </a:p>
          <a:p>
            <a:endParaRPr lang="en-GB" sz="2000" b="1" i="0" dirty="0">
              <a:solidFill>
                <a:srgbClr val="000000"/>
              </a:solidFill>
              <a:effectLst/>
            </a:endParaRPr>
          </a:p>
          <a:p>
            <a:endParaRPr lang="en-GB" sz="2000" b="1" i="0" dirty="0">
              <a:solidFill>
                <a:srgbClr val="000000"/>
              </a:solidFill>
              <a:effectLst/>
            </a:endParaRPr>
          </a:p>
          <a:p>
            <a:endParaRPr lang="en-GB" b="1" dirty="0"/>
          </a:p>
          <a:p>
            <a:endParaRPr lang="en-GB" dirty="0"/>
          </a:p>
        </p:txBody>
      </p:sp>
      <p:pic>
        <p:nvPicPr>
          <p:cNvPr id="7" name="Content Placeholder 6">
            <a:extLst>
              <a:ext uri="{FF2B5EF4-FFF2-40B4-BE49-F238E27FC236}">
                <a16:creationId xmlns:a16="http://schemas.microsoft.com/office/drawing/2014/main" id="{FBA34473-1809-67A7-4671-63E6E1B7930A}"/>
              </a:ext>
            </a:extLst>
          </p:cNvPr>
          <p:cNvPicPr>
            <a:picLocks noGrp="1" noChangeAspect="1"/>
          </p:cNvPicPr>
          <p:nvPr>
            <p:ph sz="half" idx="2"/>
          </p:nvPr>
        </p:nvPicPr>
        <p:blipFill>
          <a:blip r:embed="rId2"/>
          <a:stretch>
            <a:fillRect/>
          </a:stretch>
        </p:blipFill>
        <p:spPr>
          <a:xfrm>
            <a:off x="6172200" y="1539552"/>
            <a:ext cx="5733661" cy="4385388"/>
          </a:xfrm>
          <a:prstGeom prst="rect">
            <a:avLst/>
          </a:prstGeom>
        </p:spPr>
      </p:pic>
    </p:spTree>
    <p:extLst>
      <p:ext uri="{BB962C8B-B14F-4D97-AF65-F5344CB8AC3E}">
        <p14:creationId xmlns:p14="http://schemas.microsoft.com/office/powerpoint/2010/main" val="477169795"/>
      </p:ext>
    </p:extLst>
  </p:cSld>
  <p:clrMapOvr>
    <a:masterClrMapping/>
  </p:clrMapOvr>
</p:sld>
</file>

<file path=ppt/theme/theme1.xml><?xml version="1.0" encoding="utf-8"?>
<a:theme xmlns:a="http://schemas.openxmlformats.org/drawingml/2006/main" name="AdornVTI">
  <a:themeElements>
    <a:clrScheme name="AnalogousFromRegularSeedRightStep">
      <a:dk1>
        <a:srgbClr val="000000"/>
      </a:dk1>
      <a:lt1>
        <a:srgbClr val="FFFFFF"/>
      </a:lt1>
      <a:dk2>
        <a:srgbClr val="1B2830"/>
      </a:dk2>
      <a:lt2>
        <a:srgbClr val="F3F1F0"/>
      </a:lt2>
      <a:accent1>
        <a:srgbClr val="26AFC2"/>
      </a:accent1>
      <a:accent2>
        <a:srgbClr val="1A6FD2"/>
      </a:accent2>
      <a:accent3>
        <a:srgbClr val="2F37E4"/>
      </a:accent3>
      <a:accent4>
        <a:srgbClr val="5E1AD2"/>
      </a:accent4>
      <a:accent5>
        <a:srgbClr val="BD2CE4"/>
      </a:accent5>
      <a:accent6>
        <a:srgbClr val="D21AAC"/>
      </a:accent6>
      <a:hlink>
        <a:srgbClr val="BF4F3F"/>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C14FCE848C842BFDD7D35FCDAD82E" ma:contentTypeVersion="17" ma:contentTypeDescription="Create a new document." ma:contentTypeScope="" ma:versionID="f85fb7946b18e987883a9a1adc173fbb">
  <xsd:schema xmlns:xsd="http://www.w3.org/2001/XMLSchema" xmlns:xs="http://www.w3.org/2001/XMLSchema" xmlns:p="http://schemas.microsoft.com/office/2006/metadata/properties" xmlns:ns2="a58c6c80-ce8e-436b-a47b-a179e49bd019" xmlns:ns3="c0fd8a7c-9814-41f4-ab39-f6dd5a8e3476" targetNamespace="http://schemas.microsoft.com/office/2006/metadata/properties" ma:root="true" ma:fieldsID="1f02bc5f5500d6dc4ac60acb1a31f9d9" ns2:_="" ns3:_="">
    <xsd:import namespace="a58c6c80-ce8e-436b-a47b-a179e49bd019"/>
    <xsd:import namespace="c0fd8a7c-9814-41f4-ab39-f6dd5a8e34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kryj"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c6c80-ce8e-436b-a47b-a179e49bd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kryj" ma:index="18" nillable="true" ma:displayName="Date and time" ma:internalName="kryj">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9b1b7f3-c789-4a61-94c3-1081d1661b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fd8a7c-9814-41f4-ab39-f6dd5a8e34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1560ca4-ef31-4f89-8e33-9ec46ceeffd2}" ma:internalName="TaxCatchAll" ma:showField="CatchAllData" ma:web="c0fd8a7c-9814-41f4-ab39-f6dd5a8e3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ryj xmlns="a58c6c80-ce8e-436b-a47b-a179e49bd019" xsi:nil="true"/>
    <TaxCatchAll xmlns="c0fd8a7c-9814-41f4-ab39-f6dd5a8e3476" xsi:nil="true"/>
    <lcf76f155ced4ddcb4097134ff3c332f xmlns="a58c6c80-ce8e-436b-a47b-a179e49bd0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6B4EC5-EECC-4BD7-8E75-B072FE28043E}"/>
</file>

<file path=customXml/itemProps2.xml><?xml version="1.0" encoding="utf-8"?>
<ds:datastoreItem xmlns:ds="http://schemas.openxmlformats.org/officeDocument/2006/customXml" ds:itemID="{CD027F10-73EB-4ABB-A60E-FE5E32109423}"/>
</file>

<file path=customXml/itemProps3.xml><?xml version="1.0" encoding="utf-8"?>
<ds:datastoreItem xmlns:ds="http://schemas.openxmlformats.org/officeDocument/2006/customXml" ds:itemID="{681D0DF5-8C9C-4C2C-9646-2BE4D21BF9F0}"/>
</file>

<file path=docProps/app.xml><?xml version="1.0" encoding="utf-8"?>
<Properties xmlns="http://schemas.openxmlformats.org/officeDocument/2006/extended-properties" xmlns:vt="http://schemas.openxmlformats.org/officeDocument/2006/docPropsVTypes">
  <TotalTime>586</TotalTime>
  <Words>430</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Bembo</vt:lpstr>
      <vt:lpstr>AdornVTI</vt:lpstr>
      <vt:lpstr>The Mindset of a Witness</vt:lpstr>
      <vt:lpstr>The mindset of a witness</vt:lpstr>
      <vt:lpstr>Reading – Acts 8:1-8 TLB</vt:lpstr>
      <vt:lpstr>Reading – 1 Corinthians 9: 16-23 MSG</vt:lpstr>
      <vt:lpstr>PowerPoint Presentation</vt:lpstr>
      <vt:lpstr>Developing a Witness Mindset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Mindset of a Witness</dc:title>
  <dc:creator>WeGodlyTribe unendingwealth</dc:creator>
  <cp:lastModifiedBy>WeGodlyTribe unendingwealth</cp:lastModifiedBy>
  <cp:revision>6</cp:revision>
  <dcterms:created xsi:type="dcterms:W3CDTF">2022-05-25T21:03:09Z</dcterms:created>
  <dcterms:modified xsi:type="dcterms:W3CDTF">2022-05-26T17:11:20Z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0x0101002D3C14FCE848C842BFDD7D35FCDAD82E</vt:lpwstr>
  </property>
  <property fmtid="{D5CDD505-2E9C-101B-9397-08002B2CF9AE}" pid="3" name="MediaServiceImageTags">
    <vt:lpwstr/>
  </property>
</Properties>
</file>